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1" r:id="rId4"/>
    <p:sldId id="258" r:id="rId5"/>
    <p:sldId id="271" r:id="rId6"/>
    <p:sldId id="269" r:id="rId7"/>
    <p:sldId id="259" r:id="rId8"/>
    <p:sldId id="277" r:id="rId9"/>
    <p:sldId id="275" r:id="rId10"/>
    <p:sldId id="276" r:id="rId11"/>
    <p:sldId id="264" r:id="rId12"/>
    <p:sldId id="260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3/6/2018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head.org/professional-resources/accommodations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H@educationquest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 Your Future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468030"/>
            <a:ext cx="7891272" cy="990937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Supports Available in Post-Secondary </a:t>
            </a:r>
            <a:r>
              <a:rPr lang="en-US" i="1" dirty="0" smtClean="0"/>
              <a:t>Settings</a:t>
            </a:r>
          </a:p>
          <a:p>
            <a:endParaRPr lang="en-US" dirty="0"/>
          </a:p>
          <a:p>
            <a:r>
              <a:rPr lang="en-US" sz="1700" i="1" dirty="0" smtClean="0"/>
              <a:t>NDE Innovative Grant in collaboration with NDE and ESU 13</a:t>
            </a:r>
            <a:endParaRPr lang="en-US" sz="1700" i="1" dirty="0"/>
          </a:p>
        </p:txBody>
      </p:sp>
    </p:spTree>
    <p:extLst>
      <p:ext uri="{BB962C8B-B14F-4D97-AF65-F5344CB8AC3E}">
        <p14:creationId xmlns:p14="http://schemas.microsoft.com/office/powerpoint/2010/main" val="10347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Other Supports/Service are Available on Campus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002832"/>
            <a:ext cx="3200400" cy="1712167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880946"/>
            <a:ext cx="6711696" cy="5445209"/>
          </a:xfrm>
          <a:ln w="38100"/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Student supports </a:t>
            </a:r>
            <a:r>
              <a:rPr lang="en-US" sz="3600" b="1" dirty="0" smtClean="0"/>
              <a:t>that </a:t>
            </a:r>
            <a:r>
              <a:rPr lang="en-US" sz="3600" b="1" dirty="0" smtClean="0"/>
              <a:t>may be available on campus:</a:t>
            </a:r>
          </a:p>
          <a:p>
            <a:pPr marL="0" indent="0">
              <a:buNone/>
            </a:pPr>
            <a:endParaRPr lang="en-US" sz="3600" b="1" dirty="0" smtClean="0"/>
          </a:p>
          <a:p>
            <a:r>
              <a:rPr lang="en-US" sz="2400" b="1" dirty="0" smtClean="0"/>
              <a:t>Math/Writing Lab for Support</a:t>
            </a:r>
          </a:p>
          <a:p>
            <a:r>
              <a:rPr lang="en-US" sz="2400" b="1" dirty="0" smtClean="0"/>
              <a:t>Tutoring Services</a:t>
            </a:r>
          </a:p>
          <a:p>
            <a:r>
              <a:rPr lang="en-US" sz="2400" b="1" dirty="0" smtClean="0"/>
              <a:t>Mental Health</a:t>
            </a:r>
          </a:p>
          <a:p>
            <a:r>
              <a:rPr lang="en-US" sz="2400" b="1" dirty="0" smtClean="0"/>
              <a:t>Testing Centers</a:t>
            </a:r>
          </a:p>
          <a:p>
            <a:r>
              <a:rPr lang="en-US" sz="2400" b="1" dirty="0" smtClean="0"/>
              <a:t>On Campus Activities</a:t>
            </a:r>
          </a:p>
          <a:p>
            <a:r>
              <a:rPr lang="en-US" sz="2400" b="1" dirty="0" smtClean="0"/>
              <a:t>Organizations</a:t>
            </a:r>
          </a:p>
          <a:p>
            <a:r>
              <a:rPr lang="en-US" sz="2400" b="1" dirty="0" smtClean="0"/>
              <a:t>Social Opportunities</a:t>
            </a:r>
          </a:p>
          <a:p>
            <a:r>
              <a:rPr lang="en-US" sz="2400" b="1" dirty="0" smtClean="0"/>
              <a:t>Recreational Opportunities</a:t>
            </a:r>
            <a:endParaRPr lang="en-US" sz="2400" b="1" dirty="0"/>
          </a:p>
          <a:p>
            <a:endParaRPr lang="en-US" b="1" dirty="0" smtClean="0"/>
          </a:p>
          <a:p>
            <a:endParaRPr lang="en-US" sz="3200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2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You May need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AHEAD: Association on Higher Education and Disability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539364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www.ahead.org/professional-resources/accommodations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 VR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539364"/>
          </a:xfrm>
        </p:spPr>
        <p:txBody>
          <a:bodyPr/>
          <a:lstStyle/>
          <a:p>
            <a:r>
              <a:rPr lang="en-US" dirty="0"/>
              <a:t>505 Broadway, Scottsbluff, NE </a:t>
            </a:r>
            <a:r>
              <a:rPr lang="en-US" dirty="0" smtClean="0"/>
              <a:t>69361</a:t>
            </a:r>
          </a:p>
          <a:p>
            <a:r>
              <a:rPr lang="en-US" dirty="0" smtClean="0"/>
              <a:t>(308) 632-1321</a:t>
            </a:r>
          </a:p>
          <a:p>
            <a:r>
              <a:rPr lang="en-US" dirty="0"/>
              <a:t>http://www.vr.nebraska.gov/</a:t>
            </a:r>
          </a:p>
        </p:txBody>
      </p:sp>
    </p:spTree>
    <p:extLst>
      <p:ext uri="{BB962C8B-B14F-4D97-AF65-F5344CB8AC3E}">
        <p14:creationId xmlns:p14="http://schemas.microsoft.com/office/powerpoint/2010/main" val="31952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Quest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772630"/>
          </a:xfrm>
        </p:spPr>
        <p:txBody>
          <a:bodyPr/>
          <a:lstStyle/>
          <a:p>
            <a:r>
              <a:rPr lang="en-US" dirty="0"/>
              <a:t>1601 E 27th </a:t>
            </a:r>
            <a:r>
              <a:rPr lang="en-US" dirty="0" smtClean="0"/>
              <a:t>St, Scottsbluff</a:t>
            </a:r>
            <a:r>
              <a:rPr lang="en-US" dirty="0"/>
              <a:t>, NE</a:t>
            </a:r>
          </a:p>
          <a:p>
            <a:r>
              <a:rPr lang="en-US" dirty="0" smtClean="0"/>
              <a:t>(402) 479-6658</a:t>
            </a:r>
          </a:p>
          <a:p>
            <a:r>
              <a:rPr lang="en-US" dirty="0" smtClean="0">
                <a:hlinkClick r:id="rId2"/>
              </a:rPr>
              <a:t>AndrewH@educationquest.org</a:t>
            </a:r>
            <a:endParaRPr lang="en-US" dirty="0" smtClean="0"/>
          </a:p>
          <a:p>
            <a:r>
              <a:rPr lang="en-US" dirty="0"/>
              <a:t>https://www.educationquest.org/11th-12th-grade-students/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4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67128" y="1436914"/>
            <a:ext cx="9281160" cy="330882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 committee of Professionals have planned a series that will help you Explore and Prepare for Post-Secondary Options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u="sng" dirty="0" smtClean="0"/>
              <a:t>4 Sessions:</a:t>
            </a:r>
            <a:br>
              <a:rPr lang="en-US" sz="3200" u="sng" dirty="0" smtClean="0"/>
            </a:br>
            <a:r>
              <a:rPr lang="en-US" sz="3200" dirty="0" smtClean="0"/>
              <a:t>	Post-secondary Training and Educational Options</a:t>
            </a:r>
            <a:br>
              <a:rPr lang="en-US" sz="3200" dirty="0" smtClean="0"/>
            </a:br>
            <a:r>
              <a:rPr lang="en-US" sz="3200" dirty="0" smtClean="0"/>
              <a:t>	Financial Supports for College</a:t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>Supports Available in Post-Secondary </a:t>
            </a:r>
            <a:r>
              <a:rPr lang="en-US" sz="3200" dirty="0" err="1" smtClean="0"/>
              <a:t>SEttings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>Skills Needed for Post-Secondary Settings</a:t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464720"/>
          </a:xfrm>
        </p:spPr>
        <p:txBody>
          <a:bodyPr>
            <a:normAutofit/>
          </a:bodyPr>
          <a:lstStyle/>
          <a:p>
            <a:r>
              <a:rPr lang="en-US" i="1" dirty="0" smtClean="0"/>
              <a:t>Committee</a:t>
            </a:r>
          </a:p>
          <a:p>
            <a:r>
              <a:rPr lang="en-US" dirty="0" smtClean="0"/>
              <a:t>Pam </a:t>
            </a:r>
            <a:r>
              <a:rPr lang="en-US" dirty="0" err="1" smtClean="0"/>
              <a:t>Brezenski</a:t>
            </a:r>
            <a:r>
              <a:rPr lang="en-US" dirty="0" smtClean="0"/>
              <a:t>, ESU 13; Pat Comfort, NE Department of Labor; Nicole Fisher; NE VR, Andrew Hunzeker, Education Quest; Ashley Meyer, NE Autism Network/ESU 13; Bill Moore, </a:t>
            </a:r>
            <a:r>
              <a:rPr lang="en-US" dirty="0" err="1" smtClean="0"/>
              <a:t>LifeLink</a:t>
            </a:r>
            <a:r>
              <a:rPr lang="en-US" dirty="0" smtClean="0"/>
              <a:t> 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609531"/>
            <a:ext cx="3200400" cy="173736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Group Norms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09530"/>
            <a:ext cx="6711696" cy="4096325"/>
          </a:xfrm>
        </p:spPr>
        <p:txBody>
          <a:bodyPr/>
          <a:lstStyle/>
          <a:p>
            <a:r>
              <a:rPr lang="en-US" sz="2800" dirty="0" smtClean="0"/>
              <a:t>Be Present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Phones off and away, please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Share-Participate, It’s a safe Place!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Respect Everyone’s View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	Remember, we all may see 	different things!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694922"/>
            <a:ext cx="3200400" cy="2020078"/>
          </a:xfrm>
        </p:spPr>
        <p:txBody>
          <a:bodyPr>
            <a:normAutofit/>
          </a:bodyPr>
          <a:lstStyle/>
          <a:p>
            <a:r>
              <a:rPr lang="en-US" sz="4000" i="1" dirty="0" smtClean="0"/>
              <a:t>To make this work………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6106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Supports Available in Postsecondary settings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290457"/>
            <a:ext cx="9052560" cy="1567543"/>
          </a:xfrm>
        </p:spPr>
        <p:txBody>
          <a:bodyPr>
            <a:normAutofit/>
          </a:bodyPr>
          <a:lstStyle/>
          <a:p>
            <a:r>
              <a:rPr lang="en-US" i="1" dirty="0" smtClean="0"/>
              <a:t>Pam </a:t>
            </a:r>
            <a:r>
              <a:rPr lang="en-US" i="1" dirty="0" err="1" smtClean="0"/>
              <a:t>Brezenski</a:t>
            </a:r>
            <a:r>
              <a:rPr lang="en-US" i="1" dirty="0" smtClean="0"/>
              <a:t>; ESU 13</a:t>
            </a:r>
          </a:p>
          <a:p>
            <a:r>
              <a:rPr lang="en-US" i="1" dirty="0" smtClean="0"/>
              <a:t>Bill Moore; ESU 13/</a:t>
            </a:r>
            <a:r>
              <a:rPr lang="en-US" i="1" dirty="0" err="1" smtClean="0"/>
              <a:t>LifeLink</a:t>
            </a:r>
            <a:endParaRPr lang="en-US" i="1" dirty="0" smtClean="0"/>
          </a:p>
          <a:p>
            <a:r>
              <a:rPr lang="en-US" i="1" dirty="0" smtClean="0"/>
              <a:t>Sonja Peetz; NE Autism Network</a:t>
            </a:r>
          </a:p>
          <a:p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042695"/>
            <a:ext cx="3200400" cy="2687216"/>
          </a:xfrm>
        </p:spPr>
        <p:txBody>
          <a:bodyPr>
            <a:normAutofit/>
          </a:bodyPr>
          <a:lstStyle/>
          <a:p>
            <a:r>
              <a:rPr lang="en-US" dirty="0" smtClean="0"/>
              <a:t>What Legal Obligations do Postsecondary Settings follow?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4226766"/>
            <a:ext cx="3200400" cy="1488233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4440" y="1042695"/>
            <a:ext cx="682067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NO</a:t>
            </a:r>
            <a:r>
              <a:rPr lang="en-US" sz="3200" b="1" dirty="0" smtClean="0"/>
              <a:t> </a:t>
            </a:r>
            <a:r>
              <a:rPr lang="en-US" sz="3200" b="1" i="1" dirty="0" smtClean="0"/>
              <a:t>Individuals With Disabilities Act!</a:t>
            </a:r>
          </a:p>
          <a:p>
            <a:r>
              <a:rPr lang="en-US" sz="3200" b="1" dirty="0"/>
              <a:t>	</a:t>
            </a:r>
            <a:r>
              <a:rPr lang="en-US" sz="2000" b="1" dirty="0" smtClean="0">
                <a:solidFill>
                  <a:schemeClr val="accent1"/>
                </a:solidFill>
              </a:rPr>
              <a:t>Colleges do not have to provide the same level of 	support as High Schools</a:t>
            </a:r>
          </a:p>
          <a:p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47056" y="3729911"/>
            <a:ext cx="684866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DO</a:t>
            </a:r>
            <a:r>
              <a:rPr lang="en-US" sz="3200" b="1" dirty="0" smtClean="0"/>
              <a:t> Follow </a:t>
            </a:r>
            <a:r>
              <a:rPr lang="en-US" sz="3200" b="1" i="1" dirty="0" smtClean="0"/>
              <a:t>Section 504 of Rehabilitation Act of 1973</a:t>
            </a:r>
            <a:endParaRPr lang="en-US" sz="3200" b="1" i="1" dirty="0"/>
          </a:p>
          <a:p>
            <a:r>
              <a:rPr lang="en-US" sz="3200" b="1" dirty="0"/>
              <a:t>	</a:t>
            </a:r>
            <a:r>
              <a:rPr lang="en-US" sz="2000" b="1" dirty="0" smtClean="0">
                <a:solidFill>
                  <a:schemeClr val="accent1"/>
                </a:solidFill>
              </a:rPr>
              <a:t>Purpose is to ensure equal access to people with 	disabilities to protect them from discrimination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9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422918"/>
            <a:ext cx="3200400" cy="18987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Key Differences Between Modifications and Accommodations?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22918"/>
            <a:ext cx="6711696" cy="5136502"/>
          </a:xfrm>
          <a:ln w="38100"/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Modifications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b="1" dirty="0" smtClean="0"/>
              <a:t>Change the Requirements/Outcomes of 	the Assignments</a:t>
            </a:r>
          </a:p>
          <a:p>
            <a:pPr marL="0" indent="0">
              <a:buNone/>
            </a:pPr>
            <a:r>
              <a:rPr lang="en-US" sz="2200" b="1" dirty="0"/>
              <a:t>	</a:t>
            </a:r>
            <a:r>
              <a:rPr lang="en-US" sz="2200" b="1" dirty="0" smtClean="0"/>
              <a:t>	</a:t>
            </a:r>
            <a:r>
              <a:rPr lang="en-US" sz="1800" b="1" i="1" dirty="0" smtClean="0"/>
              <a:t>i.e. Number Questions/Format of 			Response/Page Number Adjustments</a:t>
            </a:r>
          </a:p>
          <a:p>
            <a:pPr marL="0" indent="0">
              <a:buNone/>
            </a:pPr>
            <a:r>
              <a:rPr lang="en-US" sz="2200" b="1" dirty="0" smtClean="0"/>
              <a:t>	</a:t>
            </a:r>
          </a:p>
          <a:p>
            <a:r>
              <a:rPr lang="en-US" sz="3200" b="1" dirty="0" smtClean="0"/>
              <a:t>Accommodations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b="1" dirty="0" smtClean="0"/>
              <a:t>Allows Access to the Material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b="1" i="1" dirty="0" smtClean="0"/>
              <a:t>i.e. Location to Test/Extended 				Time/Increased 					Size/Interpreter/Copies of Notes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722914"/>
            <a:ext cx="3200400" cy="1992086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4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422918"/>
            <a:ext cx="3200400" cy="18987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Key Difference Between a 504 and an IEP for Students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722914"/>
            <a:ext cx="3200400" cy="1992086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453812"/>
              </p:ext>
            </p:extLst>
          </p:nvPr>
        </p:nvGraphicFramePr>
        <p:xfrm>
          <a:off x="446314" y="354563"/>
          <a:ext cx="6711950" cy="63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4780"/>
                <a:gridCol w="1342390"/>
                <a:gridCol w="2684780"/>
              </a:tblGrid>
              <a:tr h="331756">
                <a:tc rowSpan="2"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High</a:t>
                      </a:r>
                      <a:r>
                        <a:rPr lang="en-US" u="sng" baseline="0" dirty="0" smtClean="0"/>
                        <a:t> School IEP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u="sng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College (504)</a:t>
                      </a:r>
                      <a:endParaRPr lang="en-US" u="sng" dirty="0"/>
                    </a:p>
                  </a:txBody>
                  <a:tcPr/>
                </a:tc>
              </a:tr>
              <a:tr h="3317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u="sn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3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Under Child Find-Schools will Seek Out Student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Not Under Child Find-Student Must Self Identify</a:t>
                      </a:r>
                      <a:endParaRPr lang="en-US" sz="1200" dirty="0"/>
                    </a:p>
                  </a:txBody>
                  <a:tcPr/>
                </a:tc>
              </a:tr>
              <a:tr h="703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School Plans Supports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MUST Register</a:t>
                      </a:r>
                      <a:r>
                        <a:rPr lang="en-US" sz="1200" baseline="0" dirty="0" smtClean="0"/>
                        <a:t> for Disability Services on their Own</a:t>
                      </a:r>
                      <a:endParaRPr lang="en-US" sz="1200" dirty="0"/>
                    </a:p>
                  </a:txBody>
                  <a:tcPr/>
                </a:tc>
              </a:tr>
              <a:tr h="703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is Supported by Parents</a:t>
                      </a:r>
                      <a:r>
                        <a:rPr lang="en-US" sz="1200" baseline="0" dirty="0" smtClean="0"/>
                        <a:t> and Teachers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MUST Self-Advocate On their</a:t>
                      </a:r>
                      <a:r>
                        <a:rPr lang="en-US" sz="1200" baseline="0" dirty="0" smtClean="0"/>
                        <a:t> Own</a:t>
                      </a:r>
                      <a:endParaRPr lang="en-US" sz="1200" dirty="0"/>
                    </a:p>
                  </a:txBody>
                  <a:tcPr/>
                </a:tc>
              </a:tr>
              <a:tr h="703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Evaluations Provided as Part of the Educational Process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Must get</a:t>
                      </a:r>
                      <a:r>
                        <a:rPr lang="en-US" sz="1200" baseline="0" dirty="0" smtClean="0"/>
                        <a:t> Evaluation at their OWN Expense</a:t>
                      </a:r>
                      <a:endParaRPr lang="en-US" sz="1200" dirty="0"/>
                    </a:p>
                  </a:txBody>
                  <a:tcPr/>
                </a:tc>
              </a:tr>
              <a:tr h="703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Teachers may Modify Curriculum</a:t>
                      </a:r>
                      <a:r>
                        <a:rPr lang="en-US" sz="1200" baseline="0" dirty="0" smtClean="0"/>
                        <a:t> or Alter Pace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</a:t>
                      </a:r>
                      <a:r>
                        <a:rPr lang="en-US" sz="1200" baseline="0" dirty="0" smtClean="0"/>
                        <a:t> will Complete Work at the Pace of all Students</a:t>
                      </a:r>
                      <a:endParaRPr lang="en-US" sz="1200" dirty="0"/>
                    </a:p>
                  </a:txBody>
                  <a:tcPr/>
                </a:tc>
              </a:tr>
              <a:tr h="703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Tutoring</a:t>
                      </a:r>
                      <a:r>
                        <a:rPr lang="en-US" sz="1200" baseline="0" dirty="0" smtClean="0"/>
                        <a:t> and Support May be Provided as a Service of the IEP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Tutoring is NOT Provided-Student MUST</a:t>
                      </a:r>
                      <a:r>
                        <a:rPr lang="en-US" sz="1200" baseline="0" dirty="0" smtClean="0"/>
                        <a:t> Plan It on Their Own</a:t>
                      </a:r>
                      <a:endParaRPr lang="en-US" sz="1200" dirty="0"/>
                    </a:p>
                  </a:txBody>
                  <a:tcPr/>
                </a:tc>
              </a:tr>
              <a:tr h="703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Homework</a:t>
                      </a:r>
                      <a:r>
                        <a:rPr lang="en-US" sz="1200" baseline="0" dirty="0" smtClean="0"/>
                        <a:t> May Be Completed With Support and In School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Homework IS Homework</a:t>
                      </a:r>
                      <a:endParaRPr lang="en-US" sz="1200" dirty="0"/>
                    </a:p>
                  </a:txBody>
                  <a:tcPr/>
                </a:tc>
              </a:tr>
              <a:tr h="703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Social Supports are Provided by School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Students MUST</a:t>
                      </a:r>
                      <a:r>
                        <a:rPr lang="en-US" sz="1200" baseline="0" dirty="0" smtClean="0"/>
                        <a:t> Navigate the College Setting on Their OWN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41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422918"/>
            <a:ext cx="3200400" cy="18987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Key Difference Between a 504 and an IEP For Parents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722914"/>
            <a:ext cx="3200400" cy="1992086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382636"/>
              </p:ext>
            </p:extLst>
          </p:nvPr>
        </p:nvGraphicFramePr>
        <p:xfrm>
          <a:off x="782217" y="1226975"/>
          <a:ext cx="6711950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4780"/>
                <a:gridCol w="1342390"/>
                <a:gridCol w="268478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School IEP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College (504)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Under Child Find-Schools will Seek Out Student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Under Child Find-Student Must Self Identify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Parents May Advocate for their Child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 MUST Self-Advocate On their</a:t>
                      </a:r>
                      <a:r>
                        <a:rPr lang="en-US" sz="1400" baseline="0" dirty="0" smtClean="0"/>
                        <a:t> Own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Evaluations Provided as Part of the Educational Process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 Must get</a:t>
                      </a:r>
                      <a:r>
                        <a:rPr lang="en-US" sz="1400" baseline="0" dirty="0" smtClean="0"/>
                        <a:t> Evaluation at their OWN Expense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Parents have Access to Records and Grades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Only Student</a:t>
                      </a:r>
                      <a:r>
                        <a:rPr lang="en-US" sz="1400" baseline="0" dirty="0" smtClean="0"/>
                        <a:t> Has Access to Records and Grades (may sign permission form)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4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for Accessing Supports in College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002832"/>
            <a:ext cx="3200400" cy="1712167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0345" y="470059"/>
            <a:ext cx="7209832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Visit the Disability Support Office when touring</a:t>
            </a:r>
          </a:p>
          <a:p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Meet with Disability Coordinator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Fill out an application for a 504 to be deemed </a:t>
            </a:r>
            <a:r>
              <a:rPr lang="en-US" sz="2400" b="1" dirty="0"/>
              <a:t>e</a:t>
            </a:r>
            <a:r>
              <a:rPr lang="en-US" sz="2400" b="1" dirty="0" smtClean="0"/>
              <a:t>ligible</a:t>
            </a:r>
          </a:p>
          <a:p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Complete an accommodations plan/accommodations letter</a:t>
            </a:r>
          </a:p>
          <a:p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Students must advocate and share plan with their professors</a:t>
            </a:r>
          </a:p>
          <a:p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Schedule follow up appointments with Disability Support Office</a:t>
            </a:r>
          </a:p>
          <a:p>
            <a:endParaRPr lang="en-US" sz="3200" b="1" dirty="0"/>
          </a:p>
          <a:p>
            <a:endParaRPr lang="en-US" sz="32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2213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581</TotalTime>
  <Words>529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Rockwell</vt:lpstr>
      <vt:lpstr>Rockwell Condensed</vt:lpstr>
      <vt:lpstr>Wingdings</vt:lpstr>
      <vt:lpstr>Wood Type</vt:lpstr>
      <vt:lpstr>Plan Your Future</vt:lpstr>
      <vt:lpstr>A committee of Professionals have planned a series that will help you Explore and Prepare for Post-Secondary Options   4 Sessions:  Post-secondary Training and Educational Options  Financial Supports for College  Supports Available in Post-Secondary SEttings  Skills Needed for Post-Secondary Settings      </vt:lpstr>
      <vt:lpstr>Group Norms</vt:lpstr>
      <vt:lpstr>Supports Available in Postsecondary settings</vt:lpstr>
      <vt:lpstr>What Legal Obligations do Postsecondary Settings follow?</vt:lpstr>
      <vt:lpstr>What Are the Key Differences Between Modifications and Accommodations?</vt:lpstr>
      <vt:lpstr>What is the Key Difference Between a 504 and an IEP for Students</vt:lpstr>
      <vt:lpstr>What is the Key Difference Between a 504 and an IEP For Parents</vt:lpstr>
      <vt:lpstr>Process for Accessing Supports in College</vt:lpstr>
      <vt:lpstr>What Other Supports/Service are Available on Campus </vt:lpstr>
      <vt:lpstr>Resources You May need</vt:lpstr>
      <vt:lpstr>AHEAD: Association on Higher Education and Disability</vt:lpstr>
      <vt:lpstr>NE VR</vt:lpstr>
      <vt:lpstr>Education Quest</vt:lpstr>
    </vt:vector>
  </TitlesOfParts>
  <Company>Educational Service Unit 13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Your Future</dc:title>
  <dc:creator>Brezenski,Pam</dc:creator>
  <cp:lastModifiedBy>Brezenski,Pam</cp:lastModifiedBy>
  <cp:revision>42</cp:revision>
  <dcterms:created xsi:type="dcterms:W3CDTF">2018-02-12T15:30:05Z</dcterms:created>
  <dcterms:modified xsi:type="dcterms:W3CDTF">2018-03-06T17:05:52Z</dcterms:modified>
</cp:coreProperties>
</file>